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59" r:id="rId3"/>
    <p:sldId id="260" r:id="rId4"/>
    <p:sldId id="261" r:id="rId5"/>
    <p:sldId id="262" r:id="rId6"/>
    <p:sldId id="263" r:id="rId7"/>
    <p:sldId id="264"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890"/>
  </p:normalViewPr>
  <p:slideViewPr>
    <p:cSldViewPr snapToGrid="0" snapToObjects="1">
      <p:cViewPr varScale="1">
        <p:scale>
          <a:sx n="109" d="100"/>
          <a:sy n="109" d="100"/>
        </p:scale>
        <p:origin x="58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1F113-D5CA-604F-8D3D-4324CBC9A8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B72E63-6FDB-C84B-9AEB-B4AE460238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F19E918-48D2-5B40-9FB9-FC8E0E776646}"/>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5" name="Footer Placeholder 4">
            <a:extLst>
              <a:ext uri="{FF2B5EF4-FFF2-40B4-BE49-F238E27FC236}">
                <a16:creationId xmlns:a16="http://schemas.microsoft.com/office/drawing/2014/main" id="{877F3752-87ED-AE48-B541-0FE3C29693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0FF1BF-07EA-9645-99FC-7D59043776C9}"/>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4027734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4AA2B-C402-8048-BF9B-14CF69F4905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07DFE1-50B7-084D-A1DF-4CCB45C24B2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B170D3-7A6F-BB47-85DF-93F69632A153}"/>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5" name="Footer Placeholder 4">
            <a:extLst>
              <a:ext uri="{FF2B5EF4-FFF2-40B4-BE49-F238E27FC236}">
                <a16:creationId xmlns:a16="http://schemas.microsoft.com/office/drawing/2014/main" id="{28B31187-4ECE-F544-BDFB-9597335C07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12728C-1064-D648-A73E-670F73626672}"/>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1426962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B859F9-F59B-2F43-8551-2EC6566EFF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75F09C0-893A-934C-AA53-E1CD27A96A3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9829D1-4951-C24B-9FF6-A7A6501D87EF}"/>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5" name="Footer Placeholder 4">
            <a:extLst>
              <a:ext uri="{FF2B5EF4-FFF2-40B4-BE49-F238E27FC236}">
                <a16:creationId xmlns:a16="http://schemas.microsoft.com/office/drawing/2014/main" id="{F367D0A3-FA8B-7D4C-8519-5BCBBCB0B0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3C8362-FB07-E242-9ADF-D7ABE95F0477}"/>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15939862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06AB1-A94B-8848-8704-FB81F58E75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340E8B-06C5-B147-ABE8-7CBBD1AFFC5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27459B-39C1-324B-846E-C3AC049DF55D}"/>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5" name="Footer Placeholder 4">
            <a:extLst>
              <a:ext uri="{FF2B5EF4-FFF2-40B4-BE49-F238E27FC236}">
                <a16:creationId xmlns:a16="http://schemas.microsoft.com/office/drawing/2014/main" id="{93B26CB5-8CEF-474D-BAFC-D404F21FA5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1D1CF3-25F9-7048-8720-A1DE30C26769}"/>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2447951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E401F-BAAC-5E4D-AE97-8435F4CB1F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3714CCD-FA90-DA4F-8E5A-E7B9D8BE14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5F3FB6D-614D-FD43-BB33-EF738AB9CE0B}"/>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5" name="Footer Placeholder 4">
            <a:extLst>
              <a:ext uri="{FF2B5EF4-FFF2-40B4-BE49-F238E27FC236}">
                <a16:creationId xmlns:a16="http://schemas.microsoft.com/office/drawing/2014/main" id="{D6B04BD6-9477-C946-BB25-1D647C7AE2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7AE5A5-7FF4-5B4E-B33C-268718EFBD9E}"/>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1311041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B7DF4-9D6F-BB47-85D1-DFB0C4CD0C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5240AC-EEEC-B442-9644-B75E8BC79B3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EF5C24-F8D7-E242-BE9B-20B88D8AA10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FED4F72-A014-0149-83B5-7ADE180ABC0A}"/>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6" name="Footer Placeholder 5">
            <a:extLst>
              <a:ext uri="{FF2B5EF4-FFF2-40B4-BE49-F238E27FC236}">
                <a16:creationId xmlns:a16="http://schemas.microsoft.com/office/drawing/2014/main" id="{8C372323-3A4E-854A-8C9D-80EBBDC162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75F45F-6EEB-824F-A6B8-7CF7A63C3AE0}"/>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1140883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6EF62-53F5-8242-B874-C4C8F21E16C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1E80AF-F3AB-914F-BFAA-F0FFB1D776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836494C-8118-8540-A9C4-ABB11D27A81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1DD3235-59AA-FC4F-868E-A98FCFEB29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D982ED0-2166-6F40-9953-05325F8AE49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1649C8-B6CC-1843-9922-B5B1E1EB5422}"/>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8" name="Footer Placeholder 7">
            <a:extLst>
              <a:ext uri="{FF2B5EF4-FFF2-40B4-BE49-F238E27FC236}">
                <a16:creationId xmlns:a16="http://schemas.microsoft.com/office/drawing/2014/main" id="{E4AF1538-56BD-B145-B657-DEA25191577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2A7ACF-64C1-DD4D-B3DA-A45719F2628F}"/>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1746094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9DBEA-F69A-BB49-A423-FEEDF5F9E8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4EFC150-FD4A-3649-ABBA-53E546303A58}"/>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4" name="Footer Placeholder 3">
            <a:extLst>
              <a:ext uri="{FF2B5EF4-FFF2-40B4-BE49-F238E27FC236}">
                <a16:creationId xmlns:a16="http://schemas.microsoft.com/office/drawing/2014/main" id="{52FB15B1-583F-964E-B302-CB3F85E50E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2FB208-CB83-F247-9116-282EF5381FEC}"/>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838804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014143-970F-1447-AE39-46FA47E7DB05}"/>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3" name="Footer Placeholder 2">
            <a:extLst>
              <a:ext uri="{FF2B5EF4-FFF2-40B4-BE49-F238E27FC236}">
                <a16:creationId xmlns:a16="http://schemas.microsoft.com/office/drawing/2014/main" id="{C211C065-250E-B547-9E36-006C458F43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2DB2917-A78F-8443-8016-78D325CFC672}"/>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2840002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85D34-02C6-CE4E-A181-05B35E2585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BEDF56-3675-E149-97EA-639068F1DA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E0ABCA-EAEB-6043-9C4F-F6D4811982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882576A-AB1D-6F40-BB1E-2A3B7AA83C8F}"/>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6" name="Footer Placeholder 5">
            <a:extLst>
              <a:ext uri="{FF2B5EF4-FFF2-40B4-BE49-F238E27FC236}">
                <a16:creationId xmlns:a16="http://schemas.microsoft.com/office/drawing/2014/main" id="{5604E6E6-14A1-7B48-B16A-C54DD27E62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E063C2-683E-B542-A9C6-96D18BBA34AD}"/>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1614240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83E52-13A4-934A-8B57-E6C6DBA94C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E3CD3C-CC9A-8343-91CF-E07970F74B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B46CB0-D914-DE4E-A78F-7FE74F7D91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0DF5333-FBD1-1B42-B4B4-DD043467C3B4}"/>
              </a:ext>
            </a:extLst>
          </p:cNvPr>
          <p:cNvSpPr>
            <a:spLocks noGrp="1"/>
          </p:cNvSpPr>
          <p:nvPr>
            <p:ph type="dt" sz="half" idx="10"/>
          </p:nvPr>
        </p:nvSpPr>
        <p:spPr/>
        <p:txBody>
          <a:bodyPr/>
          <a:lstStyle/>
          <a:p>
            <a:fld id="{2297B2F1-314F-9A47-BA20-BBF32373DBAF}" type="datetimeFigureOut">
              <a:rPr lang="en-US" smtClean="0"/>
              <a:t>1/1/21</a:t>
            </a:fld>
            <a:endParaRPr lang="en-US"/>
          </a:p>
        </p:txBody>
      </p:sp>
      <p:sp>
        <p:nvSpPr>
          <p:cNvPr id="6" name="Footer Placeholder 5">
            <a:extLst>
              <a:ext uri="{FF2B5EF4-FFF2-40B4-BE49-F238E27FC236}">
                <a16:creationId xmlns:a16="http://schemas.microsoft.com/office/drawing/2014/main" id="{CAB684BF-BFA2-1346-AFFA-C93C13683B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37D3AA-A2D7-8847-B6E6-327EA3852629}"/>
              </a:ext>
            </a:extLst>
          </p:cNvPr>
          <p:cNvSpPr>
            <a:spLocks noGrp="1"/>
          </p:cNvSpPr>
          <p:nvPr>
            <p:ph type="sldNum" sz="quarter" idx="12"/>
          </p:nvPr>
        </p:nvSpPr>
        <p:spPr/>
        <p:txBody>
          <a:bodyPr/>
          <a:lstStyle/>
          <a:p>
            <a:fld id="{5F6F14FD-1B44-9E4E-ACAB-B1C61E05D0C2}" type="slidenum">
              <a:rPr lang="en-US" smtClean="0"/>
              <a:t>‹#›</a:t>
            </a:fld>
            <a:endParaRPr lang="en-US"/>
          </a:p>
        </p:txBody>
      </p:sp>
    </p:spTree>
    <p:extLst>
      <p:ext uri="{BB962C8B-B14F-4D97-AF65-F5344CB8AC3E}">
        <p14:creationId xmlns:p14="http://schemas.microsoft.com/office/powerpoint/2010/main" val="1646463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F14E00-E201-EE4F-A175-4287DCE22F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35B00F-BD60-364C-97AE-A9AD0BF2B8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84AD1-6F72-9749-A094-8D01367ACC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97B2F1-314F-9A47-BA20-BBF32373DBAF}" type="datetimeFigureOut">
              <a:rPr lang="en-US" smtClean="0"/>
              <a:t>1/1/21</a:t>
            </a:fld>
            <a:endParaRPr lang="en-US"/>
          </a:p>
        </p:txBody>
      </p:sp>
      <p:sp>
        <p:nvSpPr>
          <p:cNvPr id="5" name="Footer Placeholder 4">
            <a:extLst>
              <a:ext uri="{FF2B5EF4-FFF2-40B4-BE49-F238E27FC236}">
                <a16:creationId xmlns:a16="http://schemas.microsoft.com/office/drawing/2014/main" id="{DBE985FD-7FC1-4A46-8C83-7EDFD74DED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5AE4CF-01A6-0940-99C5-AB0D446E14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6F14FD-1B44-9E4E-ACAB-B1C61E05D0C2}" type="slidenum">
              <a:rPr lang="en-US" smtClean="0"/>
              <a:t>‹#›</a:t>
            </a:fld>
            <a:endParaRPr lang="en-US"/>
          </a:p>
        </p:txBody>
      </p:sp>
    </p:spTree>
    <p:extLst>
      <p:ext uri="{BB962C8B-B14F-4D97-AF65-F5344CB8AC3E}">
        <p14:creationId xmlns:p14="http://schemas.microsoft.com/office/powerpoint/2010/main" val="37476729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descr="page1image7582720">
            <a:extLst>
              <a:ext uri="{FF2B5EF4-FFF2-40B4-BE49-F238E27FC236}">
                <a16:creationId xmlns:a16="http://schemas.microsoft.com/office/drawing/2014/main" id="{FE976BF2-DB09-8443-891A-E5351818B2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736" y="170035"/>
            <a:ext cx="2628119" cy="136516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C018DBE-84B7-9448-8E0E-8ADAF1166B25}"/>
              </a:ext>
            </a:extLst>
          </p:cNvPr>
          <p:cNvSpPr/>
          <p:nvPr/>
        </p:nvSpPr>
        <p:spPr>
          <a:xfrm>
            <a:off x="1578429" y="483284"/>
            <a:ext cx="10268556" cy="646331"/>
          </a:xfrm>
          <a:prstGeom prst="rect">
            <a:avLst/>
          </a:prstGeom>
        </p:spPr>
        <p:txBody>
          <a:bodyPr wrap="square">
            <a:spAutoFit/>
          </a:bodyPr>
          <a:lstStyle/>
          <a:p>
            <a:r>
              <a:rPr lang="en-US" sz="3600" b="1" dirty="0"/>
              <a:t>TRINITY INSTITUTE OF TECHNOLOGY AND RESEARCH</a:t>
            </a:r>
            <a:endParaRPr lang="en-US" sz="3600" dirty="0"/>
          </a:p>
        </p:txBody>
      </p:sp>
      <p:sp>
        <p:nvSpPr>
          <p:cNvPr id="7" name="Subtitle 2">
            <a:extLst>
              <a:ext uri="{FF2B5EF4-FFF2-40B4-BE49-F238E27FC236}">
                <a16:creationId xmlns:a16="http://schemas.microsoft.com/office/drawing/2014/main" id="{50A0AD74-817F-BB40-9D43-A231D24EDC8A}"/>
              </a:ext>
            </a:extLst>
          </p:cNvPr>
          <p:cNvSpPr>
            <a:spLocks noGrp="1"/>
          </p:cNvSpPr>
          <p:nvPr>
            <p:ph type="subTitle" idx="1"/>
          </p:nvPr>
        </p:nvSpPr>
        <p:spPr>
          <a:xfrm>
            <a:off x="1050324" y="2298357"/>
            <a:ext cx="10120184" cy="3534032"/>
          </a:xfrm>
        </p:spPr>
        <p:txBody>
          <a:bodyPr/>
          <a:lstStyle/>
          <a:p>
            <a:r>
              <a:rPr lang="en-IN" sz="2800" dirty="0"/>
              <a:t>RAJIV GANDHI PROUDYOGIKI VISHWAVIDYALAYA, BHOPAL </a:t>
            </a:r>
          </a:p>
          <a:p>
            <a:r>
              <a:rPr lang="en-IN" sz="2800" dirty="0"/>
              <a:t>New Scheme Based On AICTE Flexible Curricula </a:t>
            </a:r>
          </a:p>
          <a:p>
            <a:r>
              <a:rPr lang="en-IN" sz="2800" dirty="0"/>
              <a:t> Computer Science and Engineering, VII-Semester</a:t>
            </a:r>
          </a:p>
          <a:p>
            <a:r>
              <a:rPr lang="en-IN" sz="2800" dirty="0"/>
              <a:t> CS701 Software Architectures</a:t>
            </a:r>
          </a:p>
          <a:p>
            <a:endParaRPr lang="en-IN" dirty="0"/>
          </a:p>
          <a:p>
            <a:r>
              <a:rPr lang="en-IN" sz="3200" b="1" dirty="0"/>
              <a:t>BY –ABHILASHA SAXENA </a:t>
            </a:r>
            <a:endParaRPr lang="en-US" sz="3200" b="1" dirty="0"/>
          </a:p>
        </p:txBody>
      </p:sp>
    </p:spTree>
    <p:extLst>
      <p:ext uri="{BB962C8B-B14F-4D97-AF65-F5344CB8AC3E}">
        <p14:creationId xmlns:p14="http://schemas.microsoft.com/office/powerpoint/2010/main" val="3878214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E19F187-680F-A045-A89F-85001AFF5F8F}"/>
              </a:ext>
            </a:extLst>
          </p:cNvPr>
          <p:cNvSpPr>
            <a:spLocks noGrp="1"/>
          </p:cNvSpPr>
          <p:nvPr>
            <p:ph idx="1"/>
          </p:nvPr>
        </p:nvSpPr>
        <p:spPr>
          <a:xfrm>
            <a:off x="838200" y="715108"/>
            <a:ext cx="10515600" cy="5461855"/>
          </a:xfrm>
        </p:spPr>
        <p:txBody>
          <a:bodyPr/>
          <a:lstStyle/>
          <a:p>
            <a:r>
              <a:rPr lang="en-IN" dirty="0"/>
              <a:t>What are the types of interfaces?</a:t>
            </a:r>
          </a:p>
          <a:p>
            <a:r>
              <a:rPr lang="en-IN" dirty="0"/>
              <a:t>A user </a:t>
            </a:r>
            <a:r>
              <a:rPr lang="en-IN" b="1" dirty="0"/>
              <a:t>interface</a:t>
            </a:r>
            <a:r>
              <a:rPr lang="en-IN" dirty="0"/>
              <a:t> is the method by which the user and the computer exchange information and instructions. There are three main </a:t>
            </a:r>
            <a:r>
              <a:rPr lang="en-IN" b="1" dirty="0"/>
              <a:t>types</a:t>
            </a:r>
            <a:r>
              <a:rPr lang="en-IN" dirty="0"/>
              <a:t> - command-line, menu driven and graphical user </a:t>
            </a:r>
            <a:r>
              <a:rPr lang="en-IN" b="1" dirty="0"/>
              <a:t>interface</a:t>
            </a:r>
            <a:r>
              <a:rPr lang="en-IN" dirty="0"/>
              <a:t> (GUI).</a:t>
            </a:r>
          </a:p>
          <a:p>
            <a:endParaRPr lang="en-US" dirty="0"/>
          </a:p>
        </p:txBody>
      </p:sp>
    </p:spTree>
    <p:extLst>
      <p:ext uri="{BB962C8B-B14F-4D97-AF65-F5344CB8AC3E}">
        <p14:creationId xmlns:p14="http://schemas.microsoft.com/office/powerpoint/2010/main" val="1415027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BF52D-F217-9B40-99D0-6E6F923E899F}"/>
              </a:ext>
            </a:extLst>
          </p:cNvPr>
          <p:cNvSpPr>
            <a:spLocks noGrp="1"/>
          </p:cNvSpPr>
          <p:nvPr>
            <p:ph type="title"/>
          </p:nvPr>
        </p:nvSpPr>
        <p:spPr>
          <a:xfrm>
            <a:off x="838200" y="365125"/>
            <a:ext cx="10515600" cy="924413"/>
          </a:xfrm>
        </p:spPr>
        <p:txBody>
          <a:bodyPr>
            <a:normAutofit fontScale="90000"/>
          </a:bodyPr>
          <a:lstStyle/>
          <a:p>
            <a:r>
              <a:rPr lang="en-IN" dirty="0"/>
              <a:t>Documenting the </a:t>
            </a:r>
            <a:r>
              <a:rPr lang="en-IN" dirty="0" err="1"/>
              <a:t>behavior</a:t>
            </a:r>
            <a:r>
              <a:rPr lang="en-IN" dirty="0"/>
              <a:t> of software elements</a:t>
            </a:r>
            <a:endParaRPr lang="en-US" dirty="0"/>
          </a:p>
        </p:txBody>
      </p:sp>
      <p:pic>
        <p:nvPicPr>
          <p:cNvPr id="4" name="Content Placeholder 3">
            <a:extLst>
              <a:ext uri="{FF2B5EF4-FFF2-40B4-BE49-F238E27FC236}">
                <a16:creationId xmlns:a16="http://schemas.microsoft.com/office/drawing/2014/main" id="{E9C05BCD-DDD6-6C41-A389-A88C5A6CF71B}"/>
              </a:ext>
            </a:extLst>
          </p:cNvPr>
          <p:cNvPicPr>
            <a:picLocks noGrp="1" noChangeAspect="1"/>
          </p:cNvPicPr>
          <p:nvPr>
            <p:ph idx="1"/>
          </p:nvPr>
        </p:nvPicPr>
        <p:blipFill rotWithShape="1">
          <a:blip r:embed="rId2"/>
          <a:srcRect l="9790" t="612" b="12098"/>
          <a:stretch/>
        </p:blipFill>
        <p:spPr>
          <a:xfrm>
            <a:off x="1793631" y="1125415"/>
            <a:ext cx="8921261" cy="5521502"/>
          </a:xfrm>
          <a:prstGeom prst="rect">
            <a:avLst/>
          </a:prstGeom>
        </p:spPr>
      </p:pic>
    </p:spTree>
    <p:extLst>
      <p:ext uri="{BB962C8B-B14F-4D97-AF65-F5344CB8AC3E}">
        <p14:creationId xmlns:p14="http://schemas.microsoft.com/office/powerpoint/2010/main" val="3042030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a:extLst>
              <a:ext uri="{FF2B5EF4-FFF2-40B4-BE49-F238E27FC236}">
                <a16:creationId xmlns:a16="http://schemas.microsoft.com/office/drawing/2014/main" id="{0C5ACD7C-8ACC-D840-B5A3-DAB677D79C3E}"/>
              </a:ext>
            </a:extLst>
          </p:cNvPr>
          <p:cNvPicPr>
            <a:picLocks noChangeAspect="1"/>
          </p:cNvPicPr>
          <p:nvPr/>
        </p:nvPicPr>
        <p:blipFill rotWithShape="1">
          <a:blip r:embed="rId2"/>
          <a:srcRect b="43889"/>
          <a:stretch/>
        </p:blipFill>
        <p:spPr>
          <a:xfrm>
            <a:off x="1069032" y="410308"/>
            <a:ext cx="10243031" cy="5662245"/>
          </a:xfrm>
          <a:prstGeom prst="rect">
            <a:avLst/>
          </a:prstGeom>
          <a:noFill/>
        </p:spPr>
      </p:pic>
    </p:spTree>
    <p:extLst>
      <p:ext uri="{BB962C8B-B14F-4D97-AF65-F5344CB8AC3E}">
        <p14:creationId xmlns:p14="http://schemas.microsoft.com/office/powerpoint/2010/main" val="2192364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4CDA4-70E1-684B-9E22-260D7C42843A}"/>
              </a:ext>
            </a:extLst>
          </p:cNvPr>
          <p:cNvSpPr>
            <a:spLocks noGrp="1"/>
          </p:cNvSpPr>
          <p:nvPr>
            <p:ph type="title"/>
          </p:nvPr>
        </p:nvSpPr>
        <p:spPr>
          <a:xfrm>
            <a:off x="457200" y="0"/>
            <a:ext cx="10896600" cy="1055077"/>
          </a:xfrm>
        </p:spPr>
        <p:txBody>
          <a:bodyPr>
            <a:normAutofit fontScale="90000"/>
          </a:bodyPr>
          <a:lstStyle/>
          <a:p>
            <a:pPr algn="ctr"/>
            <a:r>
              <a:rPr lang="en-IN" sz="4000" dirty="0"/>
              <a:t>Documentation package using a seven-part template</a:t>
            </a:r>
            <a:r>
              <a:rPr lang="en-IN" dirty="0"/>
              <a:t>.</a:t>
            </a:r>
            <a:br>
              <a:rPr lang="en-IN" dirty="0"/>
            </a:br>
            <a:endParaRPr lang="en-US" dirty="0"/>
          </a:p>
        </p:txBody>
      </p:sp>
      <p:pic>
        <p:nvPicPr>
          <p:cNvPr id="4" name="Content Placeholder 3">
            <a:extLst>
              <a:ext uri="{FF2B5EF4-FFF2-40B4-BE49-F238E27FC236}">
                <a16:creationId xmlns:a16="http://schemas.microsoft.com/office/drawing/2014/main" id="{E0E03CB5-5E1E-E646-BFAC-E986E7855A15}"/>
              </a:ext>
            </a:extLst>
          </p:cNvPr>
          <p:cNvPicPr>
            <a:picLocks noGrp="1" noChangeAspect="1"/>
          </p:cNvPicPr>
          <p:nvPr>
            <p:ph idx="1"/>
          </p:nvPr>
        </p:nvPicPr>
        <p:blipFill rotWithShape="1">
          <a:blip r:embed="rId2"/>
          <a:srcRect l="9025" t="13181" r="7666" b="8334"/>
          <a:stretch/>
        </p:blipFill>
        <p:spPr>
          <a:xfrm>
            <a:off x="1863968" y="504092"/>
            <a:ext cx="8544905" cy="5732585"/>
          </a:xfrm>
          <a:prstGeom prst="rect">
            <a:avLst/>
          </a:prstGeom>
        </p:spPr>
      </p:pic>
    </p:spTree>
    <p:extLst>
      <p:ext uri="{BB962C8B-B14F-4D97-AF65-F5344CB8AC3E}">
        <p14:creationId xmlns:p14="http://schemas.microsoft.com/office/powerpoint/2010/main" val="3037340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240C5EF-BB5C-CA48-993C-7B11BECE68FD}"/>
              </a:ext>
            </a:extLst>
          </p:cNvPr>
          <p:cNvSpPr>
            <a:spLocks noGrp="1"/>
          </p:cNvSpPr>
          <p:nvPr>
            <p:ph idx="1"/>
          </p:nvPr>
        </p:nvSpPr>
        <p:spPr>
          <a:xfrm>
            <a:off x="838200" y="480646"/>
            <a:ext cx="10515600" cy="5696317"/>
          </a:xfrm>
        </p:spPr>
        <p:txBody>
          <a:bodyPr/>
          <a:lstStyle/>
          <a:p>
            <a:pPr marL="0" indent="0" algn="ctr">
              <a:buNone/>
            </a:pPr>
            <a:r>
              <a:rPr lang="en-IN" sz="5400" dirty="0"/>
              <a:t>Unit 5</a:t>
            </a:r>
            <a:endParaRPr lang="en-IN" dirty="0"/>
          </a:p>
          <a:p>
            <a:r>
              <a:rPr lang="en-IN" dirty="0"/>
              <a:t>Software Architecture documentation: principles of sound documentation, refinement, context diagrams, variability, software interfaces. Documenting the </a:t>
            </a:r>
            <a:r>
              <a:rPr lang="en-IN" dirty="0" err="1"/>
              <a:t>behavior</a:t>
            </a:r>
            <a:r>
              <a:rPr lang="en-IN" dirty="0"/>
              <a:t> of software elements and software systems, documentation package using a seven-part template. </a:t>
            </a:r>
            <a:endParaRPr lang="en-US" dirty="0"/>
          </a:p>
        </p:txBody>
      </p:sp>
    </p:spTree>
    <p:extLst>
      <p:ext uri="{BB962C8B-B14F-4D97-AF65-F5344CB8AC3E}">
        <p14:creationId xmlns:p14="http://schemas.microsoft.com/office/powerpoint/2010/main" val="2885275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55BABA-7730-834B-9D14-2CF32B039035}"/>
              </a:ext>
            </a:extLst>
          </p:cNvPr>
          <p:cNvSpPr>
            <a:spLocks noGrp="1"/>
          </p:cNvSpPr>
          <p:nvPr>
            <p:ph idx="1"/>
          </p:nvPr>
        </p:nvSpPr>
        <p:spPr>
          <a:xfrm>
            <a:off x="838200" y="441064"/>
            <a:ext cx="10515600" cy="5735899"/>
          </a:xfrm>
        </p:spPr>
        <p:txBody>
          <a:bodyPr>
            <a:normAutofit/>
          </a:bodyPr>
          <a:lstStyle/>
          <a:p>
            <a:r>
              <a:rPr lang="en-IN" dirty="0"/>
              <a:t>Why do we need software documentation</a:t>
            </a:r>
          </a:p>
          <a:p>
            <a:r>
              <a:rPr lang="en-IN" dirty="0"/>
              <a:t>Before describing how to create architectural documentation properly, we need to understand why it is required.</a:t>
            </a:r>
          </a:p>
          <a:p>
            <a:r>
              <a:rPr lang="en-IN" dirty="0"/>
              <a:t>There are three primary goals for architectural documentation:</a:t>
            </a:r>
          </a:p>
          <a:p>
            <a:r>
              <a:rPr lang="en-IN" b="1" dirty="0"/>
              <a:t>Knowledge sharing.</a:t>
            </a:r>
            <a:r>
              <a:rPr lang="en-IN" dirty="0"/>
              <a:t> It is suitable for knowledge transfer between people working in different functional areas of the project, as well as for knowledge transfer to new participants.</a:t>
            </a:r>
          </a:p>
          <a:p>
            <a:r>
              <a:rPr lang="en-IN" b="1" dirty="0"/>
              <a:t>Communication</a:t>
            </a:r>
            <a:r>
              <a:rPr lang="en-IN" dirty="0"/>
              <a:t>. Documentation is the starting point for interaction between different stakeholders. In particular, it helps to share the ideas of the architect to the developers.</a:t>
            </a:r>
          </a:p>
          <a:p>
            <a:r>
              <a:rPr lang="en-IN" b="1" dirty="0"/>
              <a:t>Analyses</a:t>
            </a:r>
            <a:r>
              <a:rPr lang="en-IN" dirty="0"/>
              <a:t>. Documentation is also a starting point for future architectural reviews of the project.</a:t>
            </a:r>
            <a:br>
              <a:rPr lang="en-IN" dirty="0"/>
            </a:br>
            <a:endParaRPr lang="en-US" dirty="0"/>
          </a:p>
        </p:txBody>
      </p:sp>
    </p:spTree>
    <p:extLst>
      <p:ext uri="{BB962C8B-B14F-4D97-AF65-F5344CB8AC3E}">
        <p14:creationId xmlns:p14="http://schemas.microsoft.com/office/powerpoint/2010/main" val="3209858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A2400-54B5-254A-A3E7-8C4135508C46}"/>
              </a:ext>
            </a:extLst>
          </p:cNvPr>
          <p:cNvSpPr>
            <a:spLocks noGrp="1"/>
          </p:cNvSpPr>
          <p:nvPr>
            <p:ph type="title"/>
          </p:nvPr>
        </p:nvSpPr>
        <p:spPr/>
        <p:txBody>
          <a:bodyPr/>
          <a:lstStyle/>
          <a:p>
            <a:pPr algn="ctr"/>
            <a:r>
              <a:rPr lang="en-IN" dirty="0"/>
              <a:t>principles of sound documentation</a:t>
            </a:r>
            <a:endParaRPr lang="en-US" dirty="0"/>
          </a:p>
        </p:txBody>
      </p:sp>
      <p:sp>
        <p:nvSpPr>
          <p:cNvPr id="3" name="Content Placeholder 2">
            <a:extLst>
              <a:ext uri="{FF2B5EF4-FFF2-40B4-BE49-F238E27FC236}">
                <a16:creationId xmlns:a16="http://schemas.microsoft.com/office/drawing/2014/main" id="{912D4948-1B31-634B-906D-C76119974B82}"/>
              </a:ext>
            </a:extLst>
          </p:cNvPr>
          <p:cNvSpPr>
            <a:spLocks noGrp="1"/>
          </p:cNvSpPr>
          <p:nvPr>
            <p:ph idx="1"/>
          </p:nvPr>
        </p:nvSpPr>
        <p:spPr/>
        <p:txBody>
          <a:bodyPr>
            <a:normAutofit lnSpcReduction="10000"/>
          </a:bodyPr>
          <a:lstStyle/>
          <a:p>
            <a:r>
              <a:rPr lang="en-IN" dirty="0"/>
              <a:t>These rules for any software documentation, including software architecture documentation, follow:</a:t>
            </a:r>
          </a:p>
          <a:p>
            <a:r>
              <a:rPr lang="en-IN" b="1" dirty="0"/>
              <a:t>Write documentation from the reader's point of view.</a:t>
            </a:r>
            <a:endParaRPr lang="en-IN" dirty="0"/>
          </a:p>
          <a:p>
            <a:r>
              <a:rPr lang="en-IN" dirty="0"/>
              <a:t>Avoid unnecessary repetition.</a:t>
            </a:r>
          </a:p>
          <a:p>
            <a:r>
              <a:rPr lang="en-IN" dirty="0"/>
              <a:t>Avoid ambiguity.</a:t>
            </a:r>
          </a:p>
          <a:p>
            <a:r>
              <a:rPr lang="en-IN" dirty="0"/>
              <a:t>Use a standard organization.</a:t>
            </a:r>
          </a:p>
          <a:p>
            <a:r>
              <a:rPr lang="en-IN" dirty="0"/>
              <a:t>Record rationale.</a:t>
            </a:r>
          </a:p>
          <a:p>
            <a:r>
              <a:rPr lang="en-IN" dirty="0"/>
              <a:t>Keep documentation current but not too current.</a:t>
            </a:r>
          </a:p>
          <a:p>
            <a:r>
              <a:rPr lang="en-IN" dirty="0"/>
              <a:t>Review documentation for fitness of purpose.</a:t>
            </a:r>
          </a:p>
          <a:p>
            <a:endParaRPr lang="en-US" dirty="0"/>
          </a:p>
        </p:txBody>
      </p:sp>
    </p:spTree>
    <p:extLst>
      <p:ext uri="{BB962C8B-B14F-4D97-AF65-F5344CB8AC3E}">
        <p14:creationId xmlns:p14="http://schemas.microsoft.com/office/powerpoint/2010/main" val="2777828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9CAB72-75BF-4E43-A329-1303FCBACB18}"/>
              </a:ext>
            </a:extLst>
          </p:cNvPr>
          <p:cNvSpPr>
            <a:spLocks noGrp="1"/>
          </p:cNvSpPr>
          <p:nvPr>
            <p:ph idx="1"/>
          </p:nvPr>
        </p:nvSpPr>
        <p:spPr>
          <a:xfrm>
            <a:off x="838200" y="691662"/>
            <a:ext cx="10515600" cy="5485301"/>
          </a:xfrm>
        </p:spPr>
        <p:txBody>
          <a:bodyPr/>
          <a:lstStyle/>
          <a:p>
            <a:r>
              <a:rPr lang="en-IN" dirty="0"/>
              <a:t>What is architectural context diagram?</a:t>
            </a:r>
          </a:p>
          <a:p>
            <a:r>
              <a:rPr lang="en-IN" b="1" dirty="0"/>
              <a:t>Architectural Context Diagram</a:t>
            </a:r>
            <a:r>
              <a:rPr lang="en-IN" dirty="0"/>
              <a:t> is a graphic representation of your system and of the external components that interact with the system. This components are linked to the system via interfaces, </a:t>
            </a:r>
            <a:r>
              <a:rPr lang="en-IN" dirty="0" err="1"/>
              <a:t>illustred</a:t>
            </a:r>
            <a:r>
              <a:rPr lang="en-IN" dirty="0"/>
              <a:t> by a rectangle above your system</a:t>
            </a:r>
          </a:p>
          <a:p>
            <a:r>
              <a:rPr lang="en-IN" dirty="0"/>
              <a:t>What is context diagram with example?</a:t>
            </a:r>
          </a:p>
          <a:p>
            <a:r>
              <a:rPr lang="en-IN" dirty="0"/>
              <a:t>A system </a:t>
            </a:r>
            <a:r>
              <a:rPr lang="en-IN" b="1" dirty="0"/>
              <a:t>context diagram</a:t>
            </a:r>
            <a:r>
              <a:rPr lang="en-IN" dirty="0"/>
              <a:t> (SCD) in engineering is a </a:t>
            </a:r>
            <a:r>
              <a:rPr lang="en-IN" b="1" dirty="0"/>
              <a:t>diagram</a:t>
            </a:r>
            <a:r>
              <a:rPr lang="en-IN" dirty="0"/>
              <a:t> that defines the boundary between the system, or part of a system, and its environment, showing the entities that interact with it. This </a:t>
            </a:r>
            <a:r>
              <a:rPr lang="en-IN" b="1" dirty="0"/>
              <a:t>diagram</a:t>
            </a:r>
            <a:r>
              <a:rPr lang="en-IN" dirty="0"/>
              <a:t> is a high level view of a system.</a:t>
            </a:r>
          </a:p>
          <a:p>
            <a:endParaRPr lang="en-US" dirty="0"/>
          </a:p>
        </p:txBody>
      </p:sp>
    </p:spTree>
    <p:extLst>
      <p:ext uri="{BB962C8B-B14F-4D97-AF65-F5344CB8AC3E}">
        <p14:creationId xmlns:p14="http://schemas.microsoft.com/office/powerpoint/2010/main" val="13428853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F3D255-6B42-F742-A485-6174FE104356}"/>
              </a:ext>
            </a:extLst>
          </p:cNvPr>
          <p:cNvSpPr>
            <a:spLocks noGrp="1"/>
          </p:cNvSpPr>
          <p:nvPr>
            <p:ph idx="1"/>
          </p:nvPr>
        </p:nvSpPr>
        <p:spPr>
          <a:xfrm>
            <a:off x="838200" y="679938"/>
            <a:ext cx="10515600" cy="5497025"/>
          </a:xfrm>
        </p:spPr>
        <p:txBody>
          <a:bodyPr/>
          <a:lstStyle/>
          <a:p>
            <a:r>
              <a:rPr lang="en-IN" dirty="0"/>
              <a:t>What should a software architecture document contain?</a:t>
            </a:r>
          </a:p>
          <a:p>
            <a:r>
              <a:rPr lang="en-IN" dirty="0"/>
              <a:t>It </a:t>
            </a:r>
            <a:r>
              <a:rPr lang="en-IN" b="1" dirty="0"/>
              <a:t>should</a:t>
            </a:r>
            <a:r>
              <a:rPr lang="en-IN" dirty="0"/>
              <a:t> include the purpose, scope, definitions, acronyms, abbreviations, references, and overview of the </a:t>
            </a:r>
            <a:r>
              <a:rPr lang="en-IN" b="1" dirty="0"/>
              <a:t>Software Architecture Document</a:t>
            </a:r>
            <a:r>
              <a:rPr lang="en-IN" dirty="0"/>
              <a:t>.]</a:t>
            </a:r>
          </a:p>
          <a:p>
            <a:endParaRPr lang="en-US" dirty="0"/>
          </a:p>
        </p:txBody>
      </p:sp>
    </p:spTree>
    <p:extLst>
      <p:ext uri="{BB962C8B-B14F-4D97-AF65-F5344CB8AC3E}">
        <p14:creationId xmlns:p14="http://schemas.microsoft.com/office/powerpoint/2010/main" val="56204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5013F-C066-9248-A7E2-CE8BA7DD0848}"/>
              </a:ext>
            </a:extLst>
          </p:cNvPr>
          <p:cNvSpPr>
            <a:spLocks noGrp="1"/>
          </p:cNvSpPr>
          <p:nvPr>
            <p:ph type="title"/>
          </p:nvPr>
        </p:nvSpPr>
        <p:spPr/>
        <p:txBody>
          <a:bodyPr/>
          <a:lstStyle/>
          <a:p>
            <a:r>
              <a:rPr lang="en-IN" dirty="0"/>
              <a:t>Documenting the </a:t>
            </a:r>
            <a:r>
              <a:rPr lang="en-IN" dirty="0" err="1"/>
              <a:t>behavior</a:t>
            </a:r>
            <a:r>
              <a:rPr lang="en-IN" dirty="0"/>
              <a:t> of software elements</a:t>
            </a:r>
            <a:endParaRPr lang="en-US" dirty="0"/>
          </a:p>
        </p:txBody>
      </p:sp>
      <p:sp>
        <p:nvSpPr>
          <p:cNvPr id="3" name="Content Placeholder 2">
            <a:extLst>
              <a:ext uri="{FF2B5EF4-FFF2-40B4-BE49-F238E27FC236}">
                <a16:creationId xmlns:a16="http://schemas.microsoft.com/office/drawing/2014/main" id="{8CA08B95-81D0-F64D-8FD4-44336419DB66}"/>
              </a:ext>
            </a:extLst>
          </p:cNvPr>
          <p:cNvSpPr>
            <a:spLocks noGrp="1"/>
          </p:cNvSpPr>
          <p:nvPr>
            <p:ph idx="1"/>
          </p:nvPr>
        </p:nvSpPr>
        <p:spPr/>
        <p:txBody>
          <a:bodyPr/>
          <a:lstStyle/>
          <a:p>
            <a:r>
              <a:rPr lang="en-IN" dirty="0"/>
              <a:t>What should a software design document contain?</a:t>
            </a:r>
          </a:p>
          <a:p>
            <a:r>
              <a:rPr lang="en-IN" b="1" dirty="0"/>
              <a:t>Software design documents should include:</a:t>
            </a:r>
            <a:endParaRPr lang="en-IN" dirty="0"/>
          </a:p>
          <a:p>
            <a:r>
              <a:rPr lang="en-IN" dirty="0"/>
              <a:t>A description of the product.</a:t>
            </a:r>
          </a:p>
          <a:p>
            <a:r>
              <a:rPr lang="en-IN" dirty="0"/>
              <a:t>The scope of the work required for the project to be completed.</a:t>
            </a:r>
          </a:p>
          <a:p>
            <a:r>
              <a:rPr lang="en-IN" dirty="0"/>
              <a:t>And a list of milestones.</a:t>
            </a:r>
          </a:p>
          <a:p>
            <a:br>
              <a:rPr lang="en-IN" dirty="0"/>
            </a:br>
            <a:endParaRPr lang="en-IN" dirty="0"/>
          </a:p>
        </p:txBody>
      </p:sp>
    </p:spTree>
    <p:extLst>
      <p:ext uri="{BB962C8B-B14F-4D97-AF65-F5344CB8AC3E}">
        <p14:creationId xmlns:p14="http://schemas.microsoft.com/office/powerpoint/2010/main" val="3583393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E0CCF0-7674-E54E-8588-9AF0A54BC0F4}"/>
              </a:ext>
            </a:extLst>
          </p:cNvPr>
          <p:cNvSpPr>
            <a:spLocks noGrp="1"/>
          </p:cNvSpPr>
          <p:nvPr>
            <p:ph idx="1"/>
          </p:nvPr>
        </p:nvSpPr>
        <p:spPr>
          <a:xfrm>
            <a:off x="838200" y="211015"/>
            <a:ext cx="10515600" cy="5965948"/>
          </a:xfrm>
        </p:spPr>
        <p:txBody>
          <a:bodyPr/>
          <a:lstStyle/>
          <a:p>
            <a:r>
              <a:rPr lang="en-IN" dirty="0"/>
              <a:t>What are the types of software documentation?</a:t>
            </a:r>
          </a:p>
          <a:p>
            <a:r>
              <a:rPr lang="en-IN" dirty="0"/>
              <a:t>Types of system documentation include a </a:t>
            </a:r>
            <a:r>
              <a:rPr lang="en-IN" b="1" dirty="0"/>
              <a:t>requirements</a:t>
            </a:r>
            <a:r>
              <a:rPr lang="en-IN" dirty="0"/>
              <a:t> document, source code document, quality assurance documentation, software architecture documentation, solution instructions and a help guide for advanced users.</a:t>
            </a:r>
          </a:p>
          <a:p>
            <a:endParaRPr lang="en-US" dirty="0"/>
          </a:p>
        </p:txBody>
      </p:sp>
    </p:spTree>
    <p:extLst>
      <p:ext uri="{BB962C8B-B14F-4D97-AF65-F5344CB8AC3E}">
        <p14:creationId xmlns:p14="http://schemas.microsoft.com/office/powerpoint/2010/main" val="3955932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0EE6DE-BAEA-3842-BE57-F283EF9FF666}"/>
              </a:ext>
            </a:extLst>
          </p:cNvPr>
          <p:cNvSpPr>
            <a:spLocks noGrp="1"/>
          </p:cNvSpPr>
          <p:nvPr>
            <p:ph idx="1"/>
          </p:nvPr>
        </p:nvSpPr>
        <p:spPr>
          <a:xfrm>
            <a:off x="838200" y="269631"/>
            <a:ext cx="10515600" cy="5907332"/>
          </a:xfrm>
        </p:spPr>
        <p:txBody>
          <a:bodyPr/>
          <a:lstStyle/>
          <a:p>
            <a:r>
              <a:rPr lang="en-IN" b="1" dirty="0"/>
              <a:t>Software interfaces</a:t>
            </a:r>
            <a:r>
              <a:rPr lang="en-IN" dirty="0"/>
              <a:t> (programming </a:t>
            </a:r>
            <a:r>
              <a:rPr lang="en-IN" b="1" dirty="0"/>
              <a:t>interfaces</a:t>
            </a:r>
            <a:r>
              <a:rPr lang="en-IN" dirty="0"/>
              <a:t>) are the languages, codes and messages that programs use to communicate with each other and to the hardware. Examples are the Windows, Mac and Linux operating systems, SMTP email, IP network protocols and the </a:t>
            </a:r>
            <a:r>
              <a:rPr lang="en-IN" b="1" dirty="0"/>
              <a:t>software</a:t>
            </a:r>
            <a:r>
              <a:rPr lang="en-IN" dirty="0"/>
              <a:t> drivers that activate the peripheral devices.</a:t>
            </a:r>
          </a:p>
          <a:p>
            <a:r>
              <a:rPr lang="en-IN" dirty="0"/>
              <a:t>What are the types of interfaces?</a:t>
            </a:r>
          </a:p>
          <a:p>
            <a:r>
              <a:rPr lang="en-IN" dirty="0"/>
              <a:t>A user </a:t>
            </a:r>
            <a:r>
              <a:rPr lang="en-IN" b="1" dirty="0"/>
              <a:t>interface</a:t>
            </a:r>
            <a:r>
              <a:rPr lang="en-IN" dirty="0"/>
              <a:t> is the method by which the user and the computer exchange information and instructions. There are three main </a:t>
            </a:r>
            <a:r>
              <a:rPr lang="en-IN" b="1" dirty="0"/>
              <a:t>types</a:t>
            </a:r>
            <a:r>
              <a:rPr lang="en-IN" dirty="0"/>
              <a:t> - command-line, menu driven and graphical user </a:t>
            </a:r>
            <a:r>
              <a:rPr lang="en-IN" b="1" dirty="0"/>
              <a:t>interface</a:t>
            </a:r>
            <a:r>
              <a:rPr lang="en-IN" dirty="0"/>
              <a:t> (GUI).</a:t>
            </a:r>
          </a:p>
          <a:p>
            <a:endParaRPr lang="en-US" dirty="0"/>
          </a:p>
        </p:txBody>
      </p:sp>
    </p:spTree>
    <p:extLst>
      <p:ext uri="{BB962C8B-B14F-4D97-AF65-F5344CB8AC3E}">
        <p14:creationId xmlns:p14="http://schemas.microsoft.com/office/powerpoint/2010/main" val="41483532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TotalTime>
  <Words>636</Words>
  <Application>Microsoft Macintosh PowerPoint</Application>
  <PresentationFormat>Widescreen</PresentationFormat>
  <Paragraphs>46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PowerPoint Presentation</vt:lpstr>
      <vt:lpstr>PowerPoint Presentation</vt:lpstr>
      <vt:lpstr>PowerPoint Presentation</vt:lpstr>
      <vt:lpstr>principles of sound documentation</vt:lpstr>
      <vt:lpstr>PowerPoint Presentation</vt:lpstr>
      <vt:lpstr>PowerPoint Presentation</vt:lpstr>
      <vt:lpstr>Documenting the behavior of software elements</vt:lpstr>
      <vt:lpstr>PowerPoint Presentation</vt:lpstr>
      <vt:lpstr>PowerPoint Presentation</vt:lpstr>
      <vt:lpstr>PowerPoint Presentation</vt:lpstr>
      <vt:lpstr>Documenting the behavior of software elements</vt:lpstr>
      <vt:lpstr>PowerPoint Presentation</vt:lpstr>
      <vt:lpstr>Documentation package using a seven-part template.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13</cp:revision>
  <dcterms:created xsi:type="dcterms:W3CDTF">2020-10-21T07:26:07Z</dcterms:created>
  <dcterms:modified xsi:type="dcterms:W3CDTF">2021-01-01T08:59:12Z</dcterms:modified>
</cp:coreProperties>
</file>

<file path=docProps/thumbnail.jpeg>
</file>